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8" r:id="rId4"/>
    <p:sldId id="267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9" r:id="rId15"/>
    <p:sldId id="270" r:id="rId16"/>
    <p:sldId id="271" r:id="rId17"/>
    <p:sldId id="259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 mediu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il tematic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l tematic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search?biw=1008&amp;bih=586&amp;tbm=isch&amp;sa=1&amp;ei" TargetMode="External"/><Relationship Id="rId2" Type="http://schemas.openxmlformats.org/officeDocument/2006/relationships/hyperlink" Target="https://ro.wikipedia.org/wiki/Antoni_Gaud%C3%AD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706176"/>
            <a:ext cx="7128792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C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CUNOAȘTEREA TIPULUI DE HRĂNIRE LA PLANTE ȘI ANIMALE</a:t>
            </a:r>
            <a:endParaRPr lang="ro-RO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8B543569-F0FC-1014-746A-F19F87BB3521}"/>
              </a:ext>
            </a:extLst>
          </p:cNvPr>
          <p:cNvSpPr txBox="1"/>
          <p:nvPr/>
        </p:nvSpPr>
        <p:spPr>
          <a:xfrm>
            <a:off x="4788024" y="163564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TIPURI DE NUTRIȚIE ÎN LUMEA VIE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55EF75AB-9FD4-71C1-D9DC-4FD8563D34DA}"/>
              </a:ext>
            </a:extLst>
          </p:cNvPr>
          <p:cNvSpPr txBox="1"/>
          <p:nvPr/>
        </p:nvSpPr>
        <p:spPr>
          <a:xfrm>
            <a:off x="5148064" y="458797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Mirela Brăescu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521E67-002B-C1EF-F160-A6B7AE4B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PLANTE CARNIVORE </a:t>
            </a:r>
            <a:endParaRPr lang="ro-RO" sz="280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3250D583-AD02-782F-3508-C73DA9E405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1528" y="1057050"/>
            <a:ext cx="8496944" cy="3744416"/>
          </a:xfrm>
        </p:spPr>
        <p:txBody>
          <a:bodyPr/>
          <a:lstStyle/>
          <a:p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hrănesc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autotrof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prin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fotosinteză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heterotrof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insecte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din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corpul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cărora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extrag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săruri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minerale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o-RO" sz="2400" dirty="0"/>
          </a:p>
        </p:txBody>
      </p:sp>
      <p:pic>
        <p:nvPicPr>
          <p:cNvPr id="7170" name="Picture 2" descr="13 curiozități despre plantele carnivore - Radio Impuls">
            <a:extLst>
              <a:ext uri="{FF2B5EF4-FFF2-40B4-BE49-F238E27FC236}">
                <a16:creationId xmlns:a16="http://schemas.microsoft.com/office/drawing/2014/main" id="{48CF6E6B-E1A8-92AE-D55D-EC8AC625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0" y="2067695"/>
            <a:ext cx="2595438" cy="14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ISTERELE PLANTELOR CARNIVORE - YouTube">
            <a:extLst>
              <a:ext uri="{FF2B5EF4-FFF2-40B4-BE49-F238E27FC236}">
                <a16:creationId xmlns:a16="http://schemas.microsoft.com/office/drawing/2014/main" id="{7A20B80D-575A-CCC8-E963-3DE4415F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12" y="3660793"/>
            <a:ext cx="2272413" cy="12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Știai că ? - Plantele carnivore au apărut în locurile în... | Facebook">
            <a:extLst>
              <a:ext uri="{FF2B5EF4-FFF2-40B4-BE49-F238E27FC236}">
                <a16:creationId xmlns:a16="http://schemas.microsoft.com/office/drawing/2014/main" id="{7964FCB1-EBA6-DF92-3912-6BED31A3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49259"/>
            <a:ext cx="1914301" cy="14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Uluitoarea poveste a plantelor carnivore de la Băile Olănești">
            <a:extLst>
              <a:ext uri="{FF2B5EF4-FFF2-40B4-BE49-F238E27FC236}">
                <a16:creationId xmlns:a16="http://schemas.microsoft.com/office/drawing/2014/main" id="{DBFDD6AD-CB75-6496-E114-4C20EBA5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24" y="1780937"/>
            <a:ext cx="2409690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10 curiozități despre plantele carnivore - Money">
            <a:extLst>
              <a:ext uri="{FF2B5EF4-FFF2-40B4-BE49-F238E27FC236}">
                <a16:creationId xmlns:a16="http://schemas.microsoft.com/office/drawing/2014/main" id="{17A6B259-3CE5-0F1B-5812-DE4B5DE2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55" y="3495485"/>
            <a:ext cx="2108130" cy="15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0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CE63BA8-7A7F-78F7-8EEC-4FCC1277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SIMBIONTĂ</a:t>
            </a:r>
            <a:endParaRPr lang="ro-RO" sz="280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BBC0528-CD24-6D9C-A7EE-21BE82607B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987575"/>
            <a:ext cx="8738120" cy="3816424"/>
          </a:xfrm>
        </p:spPr>
        <p:txBody>
          <a:bodyPr/>
          <a:lstStyle/>
          <a:p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asocierea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permanentă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două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organisme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simbionți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relația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fiind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reciproc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avantajoasă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lichenii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asociere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algă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ciupercă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fixatoare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azot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leguminoase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o-RO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400" dirty="0"/>
          </a:p>
        </p:txBody>
      </p:sp>
      <p:pic>
        <p:nvPicPr>
          <p:cNvPr id="8194" name="Picture 2" descr="Lichens may be a symbiosis of three organisms; a new Order of fungus named">
            <a:extLst>
              <a:ext uri="{FF2B5EF4-FFF2-40B4-BE49-F238E27FC236}">
                <a16:creationId xmlns:a16="http://schemas.microsoft.com/office/drawing/2014/main" id="{DE4719F0-11FD-8309-A264-4DE2BC60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0" y="2607754"/>
            <a:ext cx="1880209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You'll Be Lichen This Article - Field Station">
            <a:extLst>
              <a:ext uri="{FF2B5EF4-FFF2-40B4-BE49-F238E27FC236}">
                <a16:creationId xmlns:a16="http://schemas.microsoft.com/office/drawing/2014/main" id="{33AA8175-56E7-5C0F-01D1-A4378FE9D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69" y="2562958"/>
            <a:ext cx="2033552" cy="176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chen - Wikipedia">
            <a:extLst>
              <a:ext uri="{FF2B5EF4-FFF2-40B4-BE49-F238E27FC236}">
                <a16:creationId xmlns:a16="http://schemas.microsoft.com/office/drawing/2014/main" id="{21535A70-7401-4D61-BF91-EF6EBA6E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78" y="2617588"/>
            <a:ext cx="2256251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S1205: Tree-Dwelling Lichens (Rutgers NJAES)">
            <a:extLst>
              <a:ext uri="{FF2B5EF4-FFF2-40B4-BE49-F238E27FC236}">
                <a16:creationId xmlns:a16="http://schemas.microsoft.com/office/drawing/2014/main" id="{0AEA0E4B-7AB3-8159-3161-23EFA093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34" y="3111811"/>
            <a:ext cx="2113130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9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49CADFC-8151-3602-4B15-0E5190C1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JOC INTERACTIV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4F62712-CF8F-E297-F5E2-9B51DDD2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31590"/>
            <a:ext cx="8784976" cy="460648"/>
          </a:xfrm>
        </p:spPr>
        <p:txBody>
          <a:bodyPr/>
          <a:lstStyle/>
          <a:p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IDENTIFICAȚI TIPURILE DE HRĂNIRE PENTRU ORGANISMELE DIN IMAGINI </a:t>
            </a:r>
          </a:p>
        </p:txBody>
      </p:sp>
      <p:pic>
        <p:nvPicPr>
          <p:cNvPr id="3074" name="Picture 2" descr="Mușețelul, leacul pentru orice boală | Paradis Verde">
            <a:extLst>
              <a:ext uri="{FF2B5EF4-FFF2-40B4-BE49-F238E27FC236}">
                <a16:creationId xmlns:a16="http://schemas.microsoft.com/office/drawing/2014/main" id="{03FA6664-6CD2-EF7D-BA75-96EE41BECF4E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3" y="1632574"/>
            <a:ext cx="2183925" cy="13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iton: I Don't Just Love'em - I Lichen - Natural Lands">
            <a:extLst>
              <a:ext uri="{FF2B5EF4-FFF2-40B4-BE49-F238E27FC236}">
                <a16:creationId xmlns:a16="http://schemas.microsoft.com/office/drawing/2014/main" id="{B3B310C7-9B29-8750-FCE3-3ABA4AA3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08016"/>
            <a:ext cx="14041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ul: Simbol și semnificație - diane.ro">
            <a:extLst>
              <a:ext uri="{FF2B5EF4-FFF2-40B4-BE49-F238E27FC236}">
                <a16:creationId xmlns:a16="http://schemas.microsoft.com/office/drawing/2014/main" id="{E3CF5DFC-DB41-CBA9-6EAC-AFECE9B1D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56669"/>
            <a:ext cx="2375543" cy="13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cteriile, Alcătuirea bacteriilor, Forme de bacterii, Hrănirea şi  înmulţirea bacteriilor">
            <a:extLst>
              <a:ext uri="{FF2B5EF4-FFF2-40B4-BE49-F238E27FC236}">
                <a16:creationId xmlns:a16="http://schemas.microsoft.com/office/drawing/2014/main" id="{48A00F0F-82DF-41E4-4ACC-DA5E889B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65" y="1656669"/>
            <a:ext cx="1997393" cy="13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ăsările și vâscul. O relație bazată pe interese reciproce • Societatea  Ornitologică Romană">
            <a:extLst>
              <a:ext uri="{FF2B5EF4-FFF2-40B4-BE49-F238E27FC236}">
                <a16:creationId xmlns:a16="http://schemas.microsoft.com/office/drawing/2014/main" id="{A06A4863-BCF9-3BCC-9913-526EF648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6" y="3131080"/>
            <a:ext cx="2348880" cy="17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orchella esculenta - Wikipedia">
            <a:extLst>
              <a:ext uri="{FF2B5EF4-FFF2-40B4-BE49-F238E27FC236}">
                <a16:creationId xmlns:a16="http://schemas.microsoft.com/office/drawing/2014/main" id="{46193EB0-AAAB-FE40-6F9A-0712C728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00" y="3146288"/>
            <a:ext cx="2157160" cy="16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 BINE DE ȘTIUT. Cum puteți ține țînțarii la distanță? 12 metode eficiente  - Expresul">
            <a:extLst>
              <a:ext uri="{FF2B5EF4-FFF2-40B4-BE49-F238E27FC236}">
                <a16:creationId xmlns:a16="http://schemas.microsoft.com/office/drawing/2014/main" id="{7EAEC86F-5ECE-DF97-97CE-34B5B941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9023" y="3300503"/>
            <a:ext cx="1595186" cy="15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9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93ECDF-7427-0C7B-C234-1FB77C09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OBSERVĂM ASEMĂNĂRILE?</a:t>
            </a:r>
          </a:p>
        </p:txBody>
      </p:sp>
      <p:pic>
        <p:nvPicPr>
          <p:cNvPr id="5" name="Imagine 16" descr="Imagine similară">
            <a:extLst>
              <a:ext uri="{FF2B5EF4-FFF2-40B4-BE49-F238E27FC236}">
                <a16:creationId xmlns:a16="http://schemas.microsoft.com/office/drawing/2014/main" id="{244030F1-5667-AC85-92B8-E3D6F64889C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2" y="1275606"/>
            <a:ext cx="31435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ine 19" descr="Imagine similară">
            <a:extLst>
              <a:ext uri="{FF2B5EF4-FFF2-40B4-BE49-F238E27FC236}">
                <a16:creationId xmlns:a16="http://schemas.microsoft.com/office/drawing/2014/main" id="{84E71CFF-2426-EF5B-FBE4-5044E0B1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75606"/>
            <a:ext cx="1944216" cy="152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2" descr="Imagine similară">
            <a:extLst>
              <a:ext uri="{FF2B5EF4-FFF2-40B4-BE49-F238E27FC236}">
                <a16:creationId xmlns:a16="http://schemas.microsoft.com/office/drawing/2014/main" id="{1C0F79FC-4C17-4775-5DA1-650961F5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5606"/>
            <a:ext cx="230661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ine 1" descr="Imagine similară">
            <a:extLst>
              <a:ext uri="{FF2B5EF4-FFF2-40B4-BE49-F238E27FC236}">
                <a16:creationId xmlns:a16="http://schemas.microsoft.com/office/drawing/2014/main" id="{4F5CC55F-07C1-4CEE-FD2D-9C0060E3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16" y="2997679"/>
            <a:ext cx="1944216" cy="129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ine 13" descr="Imagini pentru PALATUL GUELL">
            <a:extLst>
              <a:ext uri="{FF2B5EF4-FFF2-40B4-BE49-F238E27FC236}">
                <a16:creationId xmlns:a16="http://schemas.microsoft.com/office/drawing/2014/main" id="{26F4E437-1848-CA62-D31B-E946DFC9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29" y="2877513"/>
            <a:ext cx="1968559" cy="15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83F76B71-8AE4-8233-9330-DFD890687994}"/>
              </a:ext>
            </a:extLst>
          </p:cNvPr>
          <p:cNvSpPr txBox="1"/>
          <p:nvPr/>
        </p:nvSpPr>
        <p:spPr>
          <a:xfrm>
            <a:off x="1115616" y="3641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ZBÂRCIOGI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4A2C3899-AD46-6074-F2A5-F9BDA3CED578}"/>
              </a:ext>
            </a:extLst>
          </p:cNvPr>
          <p:cNvSpPr txBox="1"/>
          <p:nvPr/>
        </p:nvSpPr>
        <p:spPr>
          <a:xfrm>
            <a:off x="2267743" y="4587974"/>
            <a:ext cx="662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HORNURI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CASA MILLA</a:t>
            </a:r>
            <a:r>
              <a:rPr lang="ro-RO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PALATUL  GUELL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BARCELONA</a:t>
            </a:r>
          </a:p>
        </p:txBody>
      </p:sp>
    </p:spTree>
    <p:extLst>
      <p:ext uri="{BB962C8B-B14F-4D97-AF65-F5344CB8AC3E}">
        <p14:creationId xmlns:p14="http://schemas.microsoft.com/office/powerpoint/2010/main" val="203357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3768999-BF20-CB32-1B7C-A2EA97DC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OBSERVĂM ASEMĂNĂRILE?</a:t>
            </a:r>
            <a:endParaRPr lang="ro-RO" sz="2800" dirty="0"/>
          </a:p>
        </p:txBody>
      </p:sp>
      <p:pic>
        <p:nvPicPr>
          <p:cNvPr id="5" name="Substituent conținut 4" descr="Imagini pentru catalan and Spanish mushrooms to try this fall">
            <a:extLst>
              <a:ext uri="{FF2B5EF4-FFF2-40B4-BE49-F238E27FC236}">
                <a16:creationId xmlns:a16="http://schemas.microsoft.com/office/drawing/2014/main" id="{BAE3D077-4717-5654-B304-B06ADC799AC6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117113"/>
            <a:ext cx="4688412" cy="30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08DD0693-0ED1-E3AE-D92C-D578DF59737D}"/>
              </a:ext>
            </a:extLst>
          </p:cNvPr>
          <p:cNvSpPr txBox="1"/>
          <p:nvPr/>
        </p:nvSpPr>
        <p:spPr>
          <a:xfrm>
            <a:off x="611560" y="4515966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ACOPERI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PARCUL   GUELL         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CIUPERCA OTRĂVITOARE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MUSCARIA </a:t>
            </a:r>
          </a:p>
        </p:txBody>
      </p:sp>
    </p:spTree>
    <p:extLst>
      <p:ext uri="{BB962C8B-B14F-4D97-AF65-F5344CB8AC3E}">
        <p14:creationId xmlns:p14="http://schemas.microsoft.com/office/powerpoint/2010/main" val="13548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0FAB7F1-C1CC-83DE-B855-D08F6F5A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OBSERVĂM ASEMĂNĂRILE?</a:t>
            </a:r>
            <a:endParaRPr lang="ro-RO" sz="2800" dirty="0"/>
          </a:p>
        </p:txBody>
      </p:sp>
      <p:pic>
        <p:nvPicPr>
          <p:cNvPr id="5" name="Imagine 30" descr="Imagini pentru lichen imagine microscopica">
            <a:extLst>
              <a:ext uri="{FF2B5EF4-FFF2-40B4-BE49-F238E27FC236}">
                <a16:creationId xmlns:a16="http://schemas.microsoft.com/office/drawing/2014/main" id="{7DAEE593-54D2-E6A4-2C20-5228F079AD3F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208" y="1245589"/>
            <a:ext cx="2441491" cy="1845767"/>
          </a:xfrm>
          <a:noFill/>
        </p:spPr>
      </p:pic>
      <p:pic>
        <p:nvPicPr>
          <p:cNvPr id="6" name="Imagine 33" descr="Imagine similară">
            <a:extLst>
              <a:ext uri="{FF2B5EF4-FFF2-40B4-BE49-F238E27FC236}">
                <a16:creationId xmlns:a16="http://schemas.microsoft.com/office/drawing/2014/main" id="{049DDA48-AF3E-C21A-4E03-0D710CFA1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14" y="1419622"/>
            <a:ext cx="2701962" cy="184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32" descr="Imagine similară">
            <a:extLst>
              <a:ext uri="{FF2B5EF4-FFF2-40B4-BE49-F238E27FC236}">
                <a16:creationId xmlns:a16="http://schemas.microsoft.com/office/drawing/2014/main" id="{DED9A92A-3C50-7385-5232-9270AF70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87" y="1995686"/>
            <a:ext cx="2787843" cy="184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B2B083CA-3257-1D42-B3C8-A5F54B9DB615}"/>
              </a:ext>
            </a:extLst>
          </p:cNvPr>
          <p:cNvSpPr txBox="1"/>
          <p:nvPr/>
        </p:nvSpPr>
        <p:spPr>
          <a:xfrm>
            <a:off x="207208" y="3435846"/>
            <a:ext cx="213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LICHEN imagine </a:t>
            </a:r>
            <a:endParaRPr lang="ro-RO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electrono</a:t>
            </a: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microscopic</a:t>
            </a:r>
            <a:r>
              <a:rPr lang="ro-RO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ro-RO" sz="1400" dirty="0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8BEEE99A-6420-6764-4885-FAEBC9FD9E89}"/>
              </a:ext>
            </a:extLst>
          </p:cNvPr>
          <p:cNvSpPr txBox="1"/>
          <p:nvPr/>
        </p:nvSpPr>
        <p:spPr>
          <a:xfrm>
            <a:off x="4139952" y="408391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o-RO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 GAUDI   CASA  BATLLO</a:t>
            </a:r>
          </a:p>
        </p:txBody>
      </p:sp>
    </p:spTree>
    <p:extLst>
      <p:ext uri="{BB962C8B-B14F-4D97-AF65-F5344CB8AC3E}">
        <p14:creationId xmlns:p14="http://schemas.microsoft.com/office/powerpoint/2010/main" val="61990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BIBLIOGRAFIE/WEBOGRAFIE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Silvia Olteanu, Iuliana </a:t>
            </a:r>
            <a:r>
              <a:rPr lang="ro-RO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Tanur,Florina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Miricel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Ștefania </a:t>
            </a:r>
            <a:r>
              <a:rPr lang="ro-RO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Gierschi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Camelia </a:t>
            </a:r>
            <a:r>
              <a:rPr lang="ro-RO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Manea,Elena</a:t>
            </a:r>
            <a:r>
              <a:rPr lang="ro-RO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Camelia Afrim, Manual de Biologie pentru clasa a VI a Editura didactică și pedagogică  2017</a:t>
            </a:r>
          </a:p>
          <a:p>
            <a:r>
              <a:rPr lang="ro-RO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 Aurel Ardelean, Ionel Rusu, Cătălin Istrate, Manual de Biologie pentru clasa a IX a</a:t>
            </a:r>
          </a:p>
          <a:p>
            <a:r>
              <a:rPr lang="ro-RO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Editura Corint 2004</a:t>
            </a:r>
          </a:p>
          <a:p>
            <a:pPr marL="0" indent="0"/>
            <a:r>
              <a:rPr lang="ro-RO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[3] Enciclopedia pentru tineri Larousse – PLANTE ȘI ANIMALE- Editura Enciclopedia </a:t>
            </a:r>
            <a:r>
              <a:rPr lang="ro-RO" alt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Rao</a:t>
            </a:r>
            <a:r>
              <a:rPr lang="ro-RO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București 1996 – pag.10-11</a:t>
            </a:r>
          </a:p>
          <a:p>
            <a:r>
              <a:rPr lang="ro-RO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[4] Ioan Jinga, Mihai Diaconu, Pedagogie, Editura ASE 2004</a:t>
            </a:r>
          </a:p>
          <a:p>
            <a:r>
              <a:rPr lang="ro-RO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[5] </a:t>
            </a:r>
            <a:r>
              <a:rPr lang="ro-RO" altLang="en-US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https://ro.wikipedia.org/wiki/Antoni_Gaud%C3%AD</a:t>
            </a:r>
            <a:endParaRPr lang="ro-RO" altLang="en-US" sz="1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alt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[6]</a:t>
            </a:r>
            <a:r>
              <a:rPr lang="ro-RO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www.google.ro/search?biw=1008&amp;bih=586&amp;tbm=isch&amp;sa=1&amp;ei</a:t>
            </a:r>
            <a:endParaRPr lang="en-CA" alt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en-CA" alt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alt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0E1842A-0599-66CB-2AA6-B401F581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Recunoaște organismele și indică sursele lor de hrană</a:t>
            </a:r>
          </a:p>
        </p:txBody>
      </p:sp>
      <p:pic>
        <p:nvPicPr>
          <p:cNvPr id="2050" name="Picture 2" descr="Ce este fotosinteza si cum se realizeaza aceasta? - Deștepți.ro">
            <a:extLst>
              <a:ext uri="{FF2B5EF4-FFF2-40B4-BE49-F238E27FC236}">
                <a16:creationId xmlns:a16="http://schemas.microsoft.com/office/drawing/2014/main" id="{81469B7D-EA73-0571-EF29-0ADE0FDA362D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1842"/>
            <a:ext cx="2376264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că - Wikipedia">
            <a:extLst>
              <a:ext uri="{FF2B5EF4-FFF2-40B4-BE49-F238E27FC236}">
                <a16:creationId xmlns:a16="http://schemas.microsoft.com/office/drawing/2014/main" id="{9E7724F6-1DF2-5B4D-88F2-DD91FE49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1" y="1420193"/>
            <a:ext cx="1896168" cy="14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garicus arvensis - Wikipedia">
            <a:extLst>
              <a:ext uri="{FF2B5EF4-FFF2-40B4-BE49-F238E27FC236}">
                <a16:creationId xmlns:a16="http://schemas.microsoft.com/office/drawing/2014/main" id="{64986E42-3D29-64A2-4665-0ABE415D4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374618"/>
            <a:ext cx="2267095" cy="15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upul - Lucruri Uimitoare, Legende și Curiozități Despre Lup | Libertatea">
            <a:extLst>
              <a:ext uri="{FF2B5EF4-FFF2-40B4-BE49-F238E27FC236}">
                <a16:creationId xmlns:a16="http://schemas.microsoft.com/office/drawing/2014/main" id="{AD6EAE69-347B-19FE-3CFD-24DD6D37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3" y="3147814"/>
            <a:ext cx="2321213" cy="15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um se scoate o căpuşă. Metoda care o scoate în câteva secunde cu risc zero  de">
            <a:extLst>
              <a:ext uri="{FF2B5EF4-FFF2-40B4-BE49-F238E27FC236}">
                <a16:creationId xmlns:a16="http://schemas.microsoft.com/office/drawing/2014/main" id="{485E81AA-BDC0-713C-9507-76E0DB03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76" y="3411906"/>
            <a:ext cx="222504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omânia, ţara care poate hrăni 80 de milioane de oameni, a importat  alimente de 6 miliarde de euro. În 2016, unul dintre cei mai buni ani  pentru agricultură">
            <a:extLst>
              <a:ext uri="{FF2B5EF4-FFF2-40B4-BE49-F238E27FC236}">
                <a16:creationId xmlns:a16="http://schemas.microsoft.com/office/drawing/2014/main" id="{AFB808AD-ECA0-8B45-0355-DDF46779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196755"/>
            <a:ext cx="2211989" cy="15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7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CAFCB31-FB12-EC46-48D6-C3AFC1A5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sz="28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nutriție</a:t>
            </a:r>
            <a:r>
              <a:rPr lang="en-US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sz="2800" b="1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1D780EE1-DA52-9C6B-4D49-CCC0D50C311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76344812"/>
              </p:ext>
            </p:extLst>
          </p:nvPr>
        </p:nvGraphicFramePr>
        <p:xfrm>
          <a:off x="406400" y="699542"/>
          <a:ext cx="8496300" cy="423619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57288">
                  <a:extLst>
                    <a:ext uri="{9D8B030D-6E8A-4147-A177-3AD203B41FA5}">
                      <a16:colId xmlns:a16="http://schemas.microsoft.com/office/drawing/2014/main" val="37144993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70542948"/>
                    </a:ext>
                  </a:extLst>
                </a:gridCol>
                <a:gridCol w="3574777">
                  <a:extLst>
                    <a:ext uri="{9D8B030D-6E8A-4147-A177-3AD203B41FA5}">
                      <a16:colId xmlns:a16="http://schemas.microsoft.com/office/drawing/2014/main" val="1429030477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326559027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TIP DE </a:t>
                      </a:r>
                      <a:endParaRPr lang="ro-RO" sz="14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NUTRIȚIE</a:t>
                      </a:r>
                      <a:endParaRPr lang="ro-RO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SUBTIP</a:t>
                      </a:r>
                      <a:endParaRPr lang="ro-RO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CARACTERISTICI</a:t>
                      </a:r>
                      <a:endParaRPr lang="ro-RO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i="1" kern="1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SPECIFICĂ</a:t>
                      </a:r>
                      <a:r>
                        <a:rPr lang="en-US" sz="1400" b="1" i="1" kern="100" spc="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PENTRU:</a:t>
                      </a:r>
                      <a:endParaRPr lang="ro-RO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9835100"/>
                  </a:ext>
                </a:extLst>
              </a:tr>
              <a:tr h="333712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45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AUTOTROFĂ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45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FOTOSINTEZA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necesară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preparării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hranei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este</a:t>
                      </a:r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preluată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o-RO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către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cloroplaste</a:t>
                      </a:r>
                      <a:endParaRPr lang="ro-RO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alge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verzi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plante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unele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o-RO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acterii</a:t>
                      </a:r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protozoare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o-RO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04650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endParaRPr lang="ro-R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CHEMOSINTEZA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energia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necesară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preparării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hranei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preluată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descompunerea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unor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ubst</a:t>
                      </a:r>
                      <a:r>
                        <a:rPr lang="ro-RO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anțe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chimice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mediu</a:t>
                      </a:r>
                      <a:endParaRPr lang="ro-RO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bacterii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metanogene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ro-RO" sz="1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bacterii</a:t>
                      </a:r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feruginoase</a:t>
                      </a:r>
                      <a:endParaRPr lang="ro-RO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921473"/>
                  </a:ext>
                </a:extLst>
              </a:tr>
              <a:tr h="43580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HETEROTROFĂ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2735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US" sz="1000" b="1" i="1" kern="1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INGESTIE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sunt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prezente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organe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specializate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ro-RO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entru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preluarea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ingerarea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descompunerea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hranei</a:t>
                      </a:r>
                      <a:endParaRPr lang="ro-RO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000" b="1" dirty="0"/>
                        <a:t>-</a:t>
                      </a:r>
                      <a:r>
                        <a:rPr lang="ro-RO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animale  (nevertebrate și</a:t>
                      </a:r>
                    </a:p>
                    <a:p>
                      <a:r>
                        <a:rPr lang="ro-RO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vertebrate)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49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o-R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2735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SAPROFITĂ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organisme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care se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hrănesc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substanțe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organice provenite din organisme moarte sau eliminate de alte organisme</a:t>
                      </a:r>
                      <a:endParaRPr lang="ro-RO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000" b="1" dirty="0"/>
                        <a:t>-</a:t>
                      </a:r>
                      <a:r>
                        <a:rPr lang="ro-RO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ciuperci,</a:t>
                      </a:r>
                    </a:p>
                    <a:p>
                      <a:r>
                        <a:rPr lang="ro-RO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-unele bacterii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090222"/>
                  </a:ext>
                </a:extLst>
              </a:tr>
              <a:tr h="396981">
                <a:tc>
                  <a:txBody>
                    <a:bodyPr/>
                    <a:lstStyle/>
                    <a:p>
                      <a:endParaRPr lang="ro-R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PARAZITĂ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organisme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care se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hrănesc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substanțe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organice din corpul organismelor vii, pe care le </a:t>
                      </a:r>
                    </a:p>
                    <a:p>
                      <a:r>
                        <a:rPr lang="ro-RO" sz="1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Îmbolnăvesc (paraziți interni sau externi)</a:t>
                      </a:r>
                      <a:endParaRPr lang="ro-RO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o-RO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-paraziți microscopici (</a:t>
                      </a:r>
                      <a:r>
                        <a:rPr lang="ro-RO" sz="1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bacte</a:t>
                      </a:r>
                      <a:endParaRPr lang="ro-RO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o-RO" sz="1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ro-RO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o-RO" sz="1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protozuare</a:t>
                      </a:r>
                      <a:r>
                        <a:rPr lang="ro-RO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ciuperci)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o-RO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-paraziți macroscopici (ciuperci, plante fără clorofilă, -cuscuta- , viermi, insecte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83007"/>
                  </a:ext>
                </a:extLst>
              </a:tr>
              <a:tr h="3969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MIXOTROFĂ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SEMIPARAZITĂ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întâlnită</a:t>
                      </a:r>
                      <a:r>
                        <a:rPr lang="en-US" sz="1000" b="1" kern="1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n-US" sz="1000" b="1" kern="1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vâsc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b="1" kern="1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</a:t>
                      </a:r>
                      <a:r>
                        <a:rPr lang="en-US" sz="1000" b="1" kern="100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extrage</a:t>
                      </a:r>
                      <a:r>
                        <a:rPr lang="en-US" sz="1000" b="1" kern="1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seva</a:t>
                      </a:r>
                      <a:r>
                        <a:rPr lang="en-US" sz="1000" b="1" kern="1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brută</a:t>
                      </a:r>
                      <a:r>
                        <a:rPr lang="en-US" sz="1000" b="1" kern="100" spc="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</a:t>
                      </a:r>
                      <a:r>
                        <a:rPr lang="en-US" sz="1000" b="1" kern="1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vasele</a:t>
                      </a:r>
                      <a:r>
                        <a:rPr lang="en-US" sz="1000" b="1" kern="100" spc="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lemnoase</a:t>
                      </a:r>
                      <a:r>
                        <a:rPr lang="en-US" sz="1000" b="1" kern="100" spc="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</a:t>
                      </a:r>
                      <a:r>
                        <a:rPr lang="en-US" sz="1000" b="1" kern="10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plantei</a:t>
                      </a:r>
                      <a:r>
                        <a:rPr lang="en-US" sz="1000" b="1" kern="100" spc="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gazdă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000" b="1" kern="100" spc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sevă</a:t>
                      </a:r>
                      <a:r>
                        <a:rPr lang="en-US" sz="1000" b="1" kern="1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000" b="1" kern="1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care</a:t>
                      </a:r>
                      <a:r>
                        <a:rPr lang="en-US" sz="1000" b="1" kern="1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prepară</a:t>
                      </a:r>
                      <a:r>
                        <a:rPr lang="en-US" sz="1000" b="1" kern="1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000" b="1" kern="1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apoi</a:t>
                      </a:r>
                      <a:r>
                        <a:rPr lang="en-US" sz="1000" b="1" kern="1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US" sz="1000" b="1" kern="1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fotosinteză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o-RO" sz="11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RO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67360"/>
                  </a:ext>
                </a:extLst>
              </a:tr>
              <a:tr h="396981">
                <a:tc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139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PLANTE</a:t>
                      </a:r>
                      <a:r>
                        <a:rPr lang="en-US" sz="1000" b="1" i="1" kern="1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CARNIVORE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345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000" b="1" kern="100" spc="9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hrănesc</a:t>
                      </a:r>
                      <a:r>
                        <a:rPr lang="en-US" sz="1000" b="1" kern="10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autotrof</a:t>
                      </a:r>
                      <a:r>
                        <a:rPr lang="en-US" sz="1000" b="1" kern="100" spc="9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US" sz="1000" b="1" kern="10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fotosinteză</a:t>
                      </a:r>
                      <a:r>
                        <a:rPr lang="en-US" sz="1000" b="1" kern="100" spc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000" b="1" kern="100" spc="7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heterotrof</a:t>
                      </a:r>
                      <a:r>
                        <a:rPr lang="en-US" sz="1000" b="1" kern="100" spc="9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sz="1000" b="1" kern="100" spc="9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insecte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b="1" kern="100" spc="7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</a:t>
                      </a:r>
                      <a:r>
                        <a:rPr lang="en-US" sz="1000" b="1" kern="10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corpul</a:t>
                      </a:r>
                      <a:r>
                        <a:rPr lang="en-US" sz="1000" b="1" kern="100" spc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cărora</a:t>
                      </a:r>
                      <a:r>
                        <a:rPr lang="ro-RO" sz="10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extrag</a:t>
                      </a:r>
                      <a:r>
                        <a:rPr lang="en-US" sz="1000" b="1" kern="1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săruri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minerale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o-RO" sz="1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58956"/>
                  </a:ext>
                </a:extLst>
              </a:tr>
              <a:tr h="396981">
                <a:tc>
                  <a:txBody>
                    <a:bodyPr/>
                    <a:lstStyle/>
                    <a:p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139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SIMBIONTĂ</a:t>
                      </a:r>
                      <a:endParaRPr lang="ro-RO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345"/>
                        </a:lnSpc>
                        <a:spcBef>
                          <a:spcPts val="5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asocierea</a:t>
                      </a:r>
                      <a:r>
                        <a:rPr lang="en-US" sz="1000" b="1" kern="100" spc="3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permanentă</a:t>
                      </a:r>
                      <a:r>
                        <a:rPr lang="en-US" sz="1000" b="1" kern="100" spc="3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000" b="1" kern="100" spc="3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două</a:t>
                      </a:r>
                      <a:r>
                        <a:rPr lang="en-US" sz="1000" b="1" kern="100" spc="3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organisme</a:t>
                      </a:r>
                      <a:r>
                        <a:rPr lang="en-US" sz="1000" b="1" kern="100" spc="3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simbionți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en-US" sz="1000" b="1" kern="100" spc="3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relația</a:t>
                      </a:r>
                      <a:r>
                        <a:rPr lang="en-US" sz="1000" b="1" kern="100" spc="3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fiind</a:t>
                      </a:r>
                      <a:r>
                        <a:rPr lang="en-US" sz="1000" b="1" kern="100" spc="3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reciproc</a:t>
                      </a:r>
                      <a:r>
                        <a:rPr lang="ro-RO" sz="10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avantajoasă</a:t>
                      </a:r>
                      <a:r>
                        <a:rPr lang="en-US" sz="1000" b="1" kern="100" spc="1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(ex:</a:t>
                      </a:r>
                      <a:r>
                        <a:rPr lang="en-US" sz="1000" b="1" kern="10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lichenii</a:t>
                      </a:r>
                      <a:r>
                        <a:rPr lang="en-US" sz="1000" b="1" kern="100" spc="1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000" b="1" kern="100" spc="9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asociere</a:t>
                      </a:r>
                      <a:r>
                        <a:rPr lang="en-US" sz="1000" b="1" kern="100" spc="9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între</a:t>
                      </a:r>
                      <a:r>
                        <a:rPr lang="en-US" sz="1000" b="1" kern="100" spc="9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000" b="1" kern="100" spc="10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algă</a:t>
                      </a:r>
                      <a:r>
                        <a:rPr lang="en-US" sz="1000" b="1" kern="100" spc="1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-2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000" b="1" kern="100" spc="14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000" b="1" kern="100" spc="8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spc="-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ciupercă</a:t>
                      </a:r>
                      <a:r>
                        <a:rPr lang="en-US" sz="1000" b="1" kern="1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000" b="1" kern="100" spc="1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bacterii</a:t>
                      </a:r>
                      <a:r>
                        <a:rPr lang="en-US" sz="1000" b="1" kern="100" spc="12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fixatoare</a:t>
                      </a:r>
                      <a:endParaRPr lang="ro-RO" sz="1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74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54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7504" y="970171"/>
            <a:ext cx="8795320" cy="3833827"/>
          </a:xfrm>
        </p:spPr>
        <p:txBody>
          <a:bodyPr/>
          <a:lstStyle/>
          <a:p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nergia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necesară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preparării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hranei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preluată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către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cloroplaste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-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alge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verzi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plante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unele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bacterii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protozoare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AUTOTROFĂ</a:t>
            </a: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FOTOSINTEZA </a:t>
            </a:r>
            <a:endParaRPr lang="en-US" sz="2800" dirty="0"/>
          </a:p>
        </p:txBody>
      </p:sp>
      <p:pic>
        <p:nvPicPr>
          <p:cNvPr id="1026" name="Picture 2" descr="Algele verzi (Chlorophyta) | Itinerarii pontice">
            <a:extLst>
              <a:ext uri="{FF2B5EF4-FFF2-40B4-BE49-F238E27FC236}">
                <a16:creationId xmlns:a16="http://schemas.microsoft.com/office/drawing/2014/main" id="{2B5B0865-E862-1846-A657-FEB42E1E4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788663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1 de tipuri de plante: de la epoca dinozaurului până în prezent - Naturescu">
            <a:extLst>
              <a:ext uri="{FF2B5EF4-FFF2-40B4-BE49-F238E27FC236}">
                <a16:creationId xmlns:a16="http://schemas.microsoft.com/office/drawing/2014/main" id="{8CC079D9-232A-22FC-C4FA-35175834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50454"/>
            <a:ext cx="2552897" cy="15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cteriile - Enciclopedia Naturii">
            <a:extLst>
              <a:ext uri="{FF2B5EF4-FFF2-40B4-BE49-F238E27FC236}">
                <a16:creationId xmlns:a16="http://schemas.microsoft.com/office/drawing/2014/main" id="{C39A2C37-595F-8539-261E-41259633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87" y="3370449"/>
            <a:ext cx="2153672" cy="16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5 curiozitati despre protozoare">
            <a:extLst>
              <a:ext uri="{FF2B5EF4-FFF2-40B4-BE49-F238E27FC236}">
                <a16:creationId xmlns:a16="http://schemas.microsoft.com/office/drawing/2014/main" id="{D3485AD8-9767-5011-60FB-0E5C2A73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20" y="3377874"/>
            <a:ext cx="2919134" cy="16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DD42E79-8CA8-6C91-97D0-5734EFA8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CHEMOSINTEZA </a:t>
            </a:r>
            <a:endParaRPr lang="ro-RO" sz="280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AE456A8-FBE6-5BEF-6589-839B9BE77E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059583"/>
            <a:ext cx="8723312" cy="3744416"/>
          </a:xfrm>
        </p:spPr>
        <p:txBody>
          <a:bodyPr/>
          <a:lstStyle/>
          <a:p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nergia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necesară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preparării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hranei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preluată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din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descompunerea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unor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substanțe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chimice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din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mediu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bacterii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metanogene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bacterii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feruginoase</a:t>
            </a:r>
            <a:endParaRPr lang="ro-RO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o-RO" sz="2400" b="1" dirty="0"/>
          </a:p>
        </p:txBody>
      </p:sp>
      <p:pic>
        <p:nvPicPr>
          <p:cNvPr id="2050" name="Picture 2" descr="Chemosinteză - Wikipedia">
            <a:extLst>
              <a:ext uri="{FF2B5EF4-FFF2-40B4-BE49-F238E27FC236}">
                <a16:creationId xmlns:a16="http://schemas.microsoft.com/office/drawing/2014/main" id="{7F129D4D-E78D-3BBD-18EC-B854517F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13346"/>
            <a:ext cx="1724624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terii chemosintetizante">
            <a:extLst>
              <a:ext uri="{FF2B5EF4-FFF2-40B4-BE49-F238E27FC236}">
                <a16:creationId xmlns:a16="http://schemas.microsoft.com/office/drawing/2014/main" id="{B442BF3B-F3C7-B8C1-FEE4-11512F6B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56" y="2513346"/>
            <a:ext cx="3054204" cy="22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2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DC90BD4-63F5-822E-5517-4E8EA548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HETEROTROFĂ PRIN INGESTIE </a:t>
            </a:r>
            <a:endParaRPr lang="ro-RO" sz="280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2CDCBC0-143F-A426-BADF-C7D2DDEE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987575"/>
            <a:ext cx="8496944" cy="3816424"/>
          </a:xfrm>
        </p:spPr>
        <p:txBody>
          <a:bodyPr/>
          <a:lstStyle/>
          <a:p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sunt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prezente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specializate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preluarea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ingerarea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descompunerea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hranei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animale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nevertebrate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vertebrate)</a:t>
            </a:r>
            <a:endParaRPr lang="ro-RO" sz="2400" b="1" dirty="0"/>
          </a:p>
        </p:txBody>
      </p:sp>
      <p:pic>
        <p:nvPicPr>
          <p:cNvPr id="3076" name="Picture 4" descr="Miriapod Alipes Multicostis - Nevertebrate.ro">
            <a:extLst>
              <a:ext uri="{FF2B5EF4-FFF2-40B4-BE49-F238E27FC236}">
                <a16:creationId xmlns:a16="http://schemas.microsoft.com/office/drawing/2014/main" id="{2EB8D23A-6230-BEDB-4F1D-B08AAFFD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1" y="2355726"/>
            <a:ext cx="2279316" cy="171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2.3: Vertebrate Characteristics - Biology LibreTexts">
            <a:extLst>
              <a:ext uri="{FF2B5EF4-FFF2-40B4-BE49-F238E27FC236}">
                <a16:creationId xmlns:a16="http://schemas.microsoft.com/office/drawing/2014/main" id="{7EDFC20B-06DD-FA67-0357-43C40EAF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61" y="1688834"/>
            <a:ext cx="3045331" cy="33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6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6C07682-5E4F-AB89-1FFA-7CBE12DA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SAPROFITĂ</a:t>
            </a:r>
            <a:endParaRPr lang="ro-RO" sz="280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E9C8F9F-6EE5-ED25-4169-5B97818F1E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987575"/>
            <a:ext cx="8496944" cy="3816424"/>
          </a:xfrm>
        </p:spPr>
        <p:txBody>
          <a:bodyPr/>
          <a:lstStyle/>
          <a:p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organisme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care se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hrănesc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substanțe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organice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provenite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din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organismele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moarte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eliminate de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organisme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ciuperci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unele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bacterii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o-RO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o-RO" sz="2400" b="1" dirty="0"/>
          </a:p>
        </p:txBody>
      </p:sp>
      <p:pic>
        <p:nvPicPr>
          <p:cNvPr id="4106" name="Picture 10" descr="Rasad de ciuperci de pădure | Articole de uz casnic, gadget-uri și cadouri  din e-shopul Numai-cele-bune.ro">
            <a:extLst>
              <a:ext uri="{FF2B5EF4-FFF2-40B4-BE49-F238E27FC236}">
                <a16:creationId xmlns:a16="http://schemas.microsoft.com/office/drawing/2014/main" id="{CF0BCB28-B88C-B672-741F-9EDA78D9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0" y="2308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um deosebim ciupercile toxice de cele comestibile? - Incredible Romania">
            <a:extLst>
              <a:ext uri="{FF2B5EF4-FFF2-40B4-BE49-F238E27FC236}">
                <a16:creationId xmlns:a16="http://schemas.microsoft.com/office/drawing/2014/main" id="{B712A120-9A74-5D3D-B1FD-CC4F7D8A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34" y="2308075"/>
            <a:ext cx="2587513" cy="14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ntoxicația acută cu ciuperci otrăvitoare - Wikipedia">
            <a:extLst>
              <a:ext uri="{FF2B5EF4-FFF2-40B4-BE49-F238E27FC236}">
                <a16:creationId xmlns:a16="http://schemas.microsoft.com/office/drawing/2014/main" id="{D36DBCB2-853F-C3F8-9C09-5F4FD83B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2066004"/>
            <a:ext cx="2130828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Spitalul “Victor Babeș“ Timișoara, despre infecția cu Clostridium, ce  poaate fi dobândită intraspitalicesc | Sanatatea.TV">
            <a:extLst>
              <a:ext uri="{FF2B5EF4-FFF2-40B4-BE49-F238E27FC236}">
                <a16:creationId xmlns:a16="http://schemas.microsoft.com/office/drawing/2014/main" id="{A59CD8B5-0CEB-4F8A-5E5E-974752AC2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8" y="3871512"/>
            <a:ext cx="1848803" cy="123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2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F1550A-4E22-A41E-00F0-FABF1186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PARAZITĂ</a:t>
            </a:r>
            <a:endParaRPr lang="ro-RO" sz="280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4F30AA0-D19C-012E-03EC-DB6D9DAE19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7640" y="987575"/>
            <a:ext cx="8828856" cy="3816424"/>
          </a:xfrm>
        </p:spPr>
        <p:txBody>
          <a:bodyPr/>
          <a:lstStyle/>
          <a:p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organisme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care se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hrănesc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substanțe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organice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din</a:t>
            </a: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corpul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organismelor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vii, pe care le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îmbolnăvesc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pot fi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paraziți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externi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interni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paraziți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microscopici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bacterii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protozoare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ciuperci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o-RO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paraziți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macroscopici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ciuperci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plante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fără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clorofilă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cuscuta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viermi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C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insecte</a:t>
            </a:r>
            <a:r>
              <a:rPr lang="en-C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o-RO" sz="2400" b="1" dirty="0"/>
          </a:p>
        </p:txBody>
      </p:sp>
      <p:pic>
        <p:nvPicPr>
          <p:cNvPr id="5122" name="Picture 2" descr="Paraziti Intestinali Simptome si Tratament, Tipuri De Viermi">
            <a:extLst>
              <a:ext uri="{FF2B5EF4-FFF2-40B4-BE49-F238E27FC236}">
                <a16:creationId xmlns:a16="http://schemas.microsoft.com/office/drawing/2014/main" id="{812F97CC-E7D1-EC8F-7B65-F7A31AB0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15" y="3851462"/>
            <a:ext cx="1563535" cy="10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parazitare la caini. Cand, cum si cu ce se face - ThePetClub">
            <a:extLst>
              <a:ext uri="{FF2B5EF4-FFF2-40B4-BE49-F238E27FC236}">
                <a16:creationId xmlns:a16="http://schemas.microsoft.com/office/drawing/2014/main" id="{4BDDC0E9-3C6B-146F-F07F-90246EB2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58" y="3807323"/>
            <a:ext cx="2465602" cy="11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uscuta - Wikipedia">
            <a:extLst>
              <a:ext uri="{FF2B5EF4-FFF2-40B4-BE49-F238E27FC236}">
                <a16:creationId xmlns:a16="http://schemas.microsoft.com/office/drawing/2014/main" id="{48CBBEFC-823F-4A06-8840-C117408A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2" y="3509366"/>
            <a:ext cx="2304256" cy="14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tenție la căpușe! 20 de persoane au solicitat ajutorul, după ce au fost  mușcate de insectele parazite. - Stiri24PLUS">
            <a:extLst>
              <a:ext uri="{FF2B5EF4-FFF2-40B4-BE49-F238E27FC236}">
                <a16:creationId xmlns:a16="http://schemas.microsoft.com/office/drawing/2014/main" id="{9F9CA5D3-19BE-5ADC-453B-6C001EE6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18" y="3509366"/>
            <a:ext cx="1705296" cy="10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8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AA4642F-07B6-B504-27FE-F53DDD9A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MIXOTROFĂ SEMIPARAZITĂ </a:t>
            </a:r>
            <a:endParaRPr lang="ro-RO" sz="2800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AB68F07-2CE4-0B54-7A39-2E6283D9A13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987575"/>
            <a:ext cx="8496944" cy="3816424"/>
          </a:xfrm>
        </p:spPr>
        <p:txBody>
          <a:bodyPr/>
          <a:lstStyle/>
          <a:p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întâlnită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vâsc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care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extrage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seva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brută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din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vasele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lemnoase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ale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plantei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gazdă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sevă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 care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prepară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apoi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prin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fotosinteză</a:t>
            </a:r>
            <a:r>
              <a:rPr lang="en-C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o-RO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vâsc</a:t>
            </a:r>
            <a:endParaRPr lang="ro-RO" sz="2400" b="1" dirty="0"/>
          </a:p>
        </p:txBody>
      </p:sp>
      <p:pic>
        <p:nvPicPr>
          <p:cNvPr id="6146" name="Picture 2" descr="Vâscul, planta magică venerată de mii de ani | GALERIE FOTO : Europa FM">
            <a:extLst>
              <a:ext uri="{FF2B5EF4-FFF2-40B4-BE49-F238E27FC236}">
                <a16:creationId xmlns:a16="http://schemas.microsoft.com/office/drawing/2014/main" id="{77EB00DC-9E7B-551E-D204-51F3DD5B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44977"/>
            <a:ext cx="3089920" cy="20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âscul, remediul natural al iernii">
            <a:extLst>
              <a:ext uri="{FF2B5EF4-FFF2-40B4-BE49-F238E27FC236}">
                <a16:creationId xmlns:a16="http://schemas.microsoft.com/office/drawing/2014/main" id="{F1E342CC-19B0-8DD6-44DD-E44245D5A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62371"/>
            <a:ext cx="3646846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2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670</Words>
  <Application>Microsoft Office PowerPoint</Application>
  <PresentationFormat>Expunere pe ecran (16:9)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16</vt:i4>
      </vt:variant>
    </vt:vector>
  </HeadingPairs>
  <TitlesOfParts>
    <vt:vector size="22" baseType="lpstr">
      <vt:lpstr>맑은 고딕</vt:lpstr>
      <vt:lpstr>Arial</vt:lpstr>
      <vt:lpstr>Calibri</vt:lpstr>
      <vt:lpstr>Times New Roman</vt:lpstr>
      <vt:lpstr>Office Theme</vt:lpstr>
      <vt:lpstr>Custom Design</vt:lpstr>
      <vt:lpstr>Prezentare PowerPoint</vt:lpstr>
      <vt:lpstr>Recunoaște organismele și indică sursele lor de hrană</vt:lpstr>
      <vt:lpstr>Tipuri de nutriție în lumea vie</vt:lpstr>
      <vt:lpstr>AUTOTROFĂ - FOTOSINTEZA </vt:lpstr>
      <vt:lpstr>CHEMOSINTEZA </vt:lpstr>
      <vt:lpstr>HETEROTROFĂ PRIN INGESTIE </vt:lpstr>
      <vt:lpstr>SAPROFITĂ</vt:lpstr>
      <vt:lpstr>PARAZITĂ</vt:lpstr>
      <vt:lpstr>MIXOTROFĂ SEMIPARAZITĂ </vt:lpstr>
      <vt:lpstr>PLANTE CARNIVORE </vt:lpstr>
      <vt:lpstr>SIMBIONTĂ</vt:lpstr>
      <vt:lpstr>JOC INTERACTIV</vt:lpstr>
      <vt:lpstr>OBSERVĂM ASEMĂNĂRILE?</vt:lpstr>
      <vt:lpstr>OBSERVĂM ASEMĂNĂRILE?</vt:lpstr>
      <vt:lpstr>OBSERVĂM ASEMĂNĂRILE?</vt:lpstr>
      <vt:lpstr>BIBLIOGRAFIE/WEBOGRAFIE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Georgeta Braescu</cp:lastModifiedBy>
  <cp:revision>62</cp:revision>
  <dcterms:created xsi:type="dcterms:W3CDTF">2014-04-01T16:27:38Z</dcterms:created>
  <dcterms:modified xsi:type="dcterms:W3CDTF">2023-05-31T17:05:52Z</dcterms:modified>
</cp:coreProperties>
</file>